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72" r:id="rId7"/>
    <p:sldId id="261" r:id="rId8"/>
    <p:sldId id="262" r:id="rId9"/>
    <p:sldId id="263" r:id="rId10"/>
    <p:sldId id="264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67" r:id="rId31"/>
    <p:sldId id="269" r:id="rId32"/>
    <p:sldId id="270" r:id="rId33"/>
    <p:sldId id="271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70" d="100"/>
          <a:sy n="70" d="100"/>
        </p:scale>
        <p:origin x="-4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12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FFD242-FF8F-49C3-9A05-83461AD15948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51069E-A7CA-461D-A6DC-A77948008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3B503-0AB0-4B0A-9FC1-50651BE64DF0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0F509-4F36-4E57-85D7-66FC95C29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4 – STRESS EXAMPLE AT BOTTOM OF PAGE  . . . RE ARTIFICIAL INTELLIGENCE!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5 – CHECK POINT A!!!!!!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6 – REVIEW THE EXAMPLE OF BROKEN COPY MACHINE!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6 &amp; 7 – REVIEW EXAMPLES</a:t>
            </a:r>
            <a:r>
              <a:rPr lang="en-US" baseline="0" dirty="0" smtClean="0"/>
              <a:t> ON PAGE 7!!!!!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 7</a:t>
            </a:r>
            <a:r>
              <a:rPr lang="en-US" baseline="0" dirty="0" smtClean="0"/>
              <a:t> C; PAGE 8 – EMPHASIZE DIFFERENCES BETWEEN BRAINSTORMING AND BRAINWRITING – BULLETED ITEMS ON PAGE 8 UNDER BRAINSTORMING!!!!! VERY IMPORTANT AND ON EXAM, TOO!!!!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8 &amp; 9 – REVIEW EXAMPLE ON PAGE 9; REFER TO EXAMPLE – FIGURE 1-1 EXAMPLE OF FREQUENCY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9 – REVIEW FIGURE 1-1 AND PAGE 10 – FIGURE 1-2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10 AND 11 – FIGURE 1-3 – PAYOFF TABLE OR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10 AND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11 – LOOK AT EXAMPLE AT BOTTOM</a:t>
            </a:r>
            <a:r>
              <a:rPr lang="en-US" baseline="0" dirty="0" smtClean="0"/>
              <a:t> OF PAGE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12 – REFER</a:t>
            </a:r>
            <a:r>
              <a:rPr lang="en-US" baseline="0" dirty="0" smtClean="0"/>
              <a:t> TO EXAMPLE ON PG. 12 ABOUT RISK!  REVIEW EXAMPLE, BOTTOM OF PAGE 12 – DECISION TREE FIG. 1-4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15 – AND 16 -= ITEMS</a:t>
            </a:r>
            <a:r>
              <a:rPr lang="en-US" baseline="0" dirty="0" smtClean="0"/>
              <a:t> NO. 1 – 8!!!!!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16</a:t>
            </a:r>
            <a:r>
              <a:rPr lang="en-US" baseline="0" dirty="0" smtClean="0"/>
              <a:t> – CHECK POINT B!!!!!!  ON PAGE 17!!!!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17!!!!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18</a:t>
            </a:r>
            <a:r>
              <a:rPr lang="en-US" baseline="0" dirty="0" smtClean="0"/>
              <a:t> – CHECKPOINT CCCCCCCC!!!!  </a:t>
            </a:r>
            <a:r>
              <a:rPr lang="en-US" baseline="0" smtClean="0"/>
              <a:t>NEXT, “FOR YOUR REVIEW”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</a:t>
            </a:r>
            <a:r>
              <a:rPr lang="en-US" baseline="0" dirty="0" smtClean="0"/>
              <a:t> No. 1 – CORRECT ANSWER IS B!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IS 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 ANSWER IS 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3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3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POINT B HERE!  REVIEW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Page 3</a:t>
            </a:r>
          </a:p>
          <a:p>
            <a:endParaRPr lang="en-US" baseline="0" dirty="0" smtClean="0"/>
          </a:p>
          <a:p>
            <a:r>
              <a:rPr lang="en-US" baseline="0" dirty="0" smtClean="0"/>
              <a:t>Pg. 343 – FAX TRANSMISSION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DUN AND BRADSTREET – COMPANY CREDIT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3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PAGE 346 – TAMU RULE 33.04.99.M2 – RULES FOR RESPONSIBLE COMPUTING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POINT C!!!!!!!</a:t>
            </a:r>
          </a:p>
          <a:p>
            <a:r>
              <a:rPr lang="en-US" baseline="0" dirty="0" smtClean="0"/>
              <a:t>GO TO CHECK POINT C!!!!!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84CDE6-7065-4C4B-9868-6E6DE08B788D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0"/>
            <a:ext cx="7851648" cy="2667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cap="all" dirty="0" smtClean="0"/>
              <a:t>advanced organizational management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4800" dirty="0" smtClean="0"/>
              <a:t>Chapter 1</a:t>
            </a:r>
            <a:r>
              <a:rPr lang="en-US" sz="5400" dirty="0" smtClean="0"/>
              <a:t>	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267200"/>
            <a:ext cx="7854696" cy="1828800"/>
          </a:xfrm>
        </p:spPr>
        <p:txBody>
          <a:bodyPr>
            <a:normAutofit fontScale="70000" lnSpcReduction="20000"/>
          </a:bodyPr>
          <a:lstStyle/>
          <a:p>
            <a:pPr algn="ctr"/>
            <a:endParaRPr lang="en-US" sz="4000" dirty="0" smtClean="0"/>
          </a:p>
          <a:p>
            <a:pPr algn="ctr"/>
            <a:r>
              <a:rPr lang="en-US" sz="5800" dirty="0" smtClean="0"/>
              <a:t>Critical Thinking and </a:t>
            </a:r>
          </a:p>
          <a:p>
            <a:pPr algn="ctr"/>
            <a:r>
              <a:rPr lang="en-US" sz="5800" dirty="0" smtClean="0"/>
              <a:t>Decision-Making Processes</a:t>
            </a:r>
            <a:endParaRPr lang="en-US" sz="5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u="sng" dirty="0" smtClean="0"/>
              <a:t>Identification of the problem </a:t>
            </a:r>
            <a:r>
              <a:rPr lang="en-US" dirty="0" smtClean="0"/>
              <a:t>– problem exists and is identified but difficulty in determining what it is; vagueness</a:t>
            </a:r>
          </a:p>
          <a:p>
            <a:r>
              <a:rPr lang="en-US" u="sng" dirty="0" smtClean="0"/>
              <a:t>Presence of uncertainty and intuition </a:t>
            </a:r>
            <a:r>
              <a:rPr lang="en-US" dirty="0" smtClean="0"/>
              <a:t>– exists because there is only incomplete information available; sometimes manager must use intuition, based on personal experience</a:t>
            </a:r>
          </a:p>
          <a:p>
            <a:r>
              <a:rPr lang="en-US" u="sng" dirty="0" smtClean="0"/>
              <a:t>Information about alternatives </a:t>
            </a:r>
            <a:r>
              <a:rPr lang="en-US" dirty="0" smtClean="0"/>
              <a:t>– limited information available about alternative solutions and outcomes</a:t>
            </a:r>
          </a:p>
          <a:p>
            <a:r>
              <a:rPr lang="en-US" u="sng" dirty="0" err="1" smtClean="0"/>
              <a:t>Satisficing</a:t>
            </a:r>
            <a:r>
              <a:rPr lang="en-US" u="sng" dirty="0" smtClean="0"/>
              <a:t> decision making </a:t>
            </a:r>
            <a:r>
              <a:rPr lang="en-US" dirty="0" smtClean="0"/>
              <a:t> - managers select the alternative solution that satisfies “minimal” decision criteria and seems “good enough”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Classical procedures – associated with high performance in stable environment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Behavioral procedures – associated with high performance in unsuitable environments where decisions made under more complex and difficult conditions within a short time span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 Two Types of Decisions to be Made</a:t>
            </a:r>
          </a:p>
          <a:p>
            <a:pPr lvl="2"/>
            <a:r>
              <a:rPr lang="en-US" dirty="0" smtClean="0"/>
              <a:t>Programmed:</a:t>
            </a:r>
          </a:p>
          <a:p>
            <a:pPr lvl="2">
              <a:buNone/>
            </a:pPr>
            <a:r>
              <a:rPr lang="en-US" dirty="0" smtClean="0"/>
              <a:t>	 * decisions made routinely/recurring basis</a:t>
            </a:r>
          </a:p>
          <a:p>
            <a:pPr lvl="2">
              <a:buNone/>
            </a:pPr>
            <a:r>
              <a:rPr lang="en-US" dirty="0" smtClean="0"/>
              <a:t>	 * most often do not require huge expenditures</a:t>
            </a:r>
          </a:p>
          <a:p>
            <a:pPr lvl="2">
              <a:buNone/>
            </a:pPr>
            <a:r>
              <a:rPr lang="en-US" dirty="0" smtClean="0"/>
              <a:t>	 * less complex in nature (buying copy paper/stocking the              	supply cabinet)</a:t>
            </a:r>
          </a:p>
          <a:p>
            <a:pPr lvl="2"/>
            <a:r>
              <a:rPr lang="en-US" dirty="0" err="1" smtClean="0"/>
              <a:t>Nonprogrammed</a:t>
            </a:r>
            <a:r>
              <a:rPr lang="en-US" dirty="0" smtClean="0"/>
              <a:t>:</a:t>
            </a:r>
          </a:p>
          <a:p>
            <a:pPr lvl="2">
              <a:buNone/>
            </a:pPr>
            <a:r>
              <a:rPr lang="en-US" dirty="0" smtClean="0"/>
              <a:t>	* have no precedents/situations not dealt with previously</a:t>
            </a:r>
          </a:p>
          <a:p>
            <a:pPr lvl="2">
              <a:buNone/>
            </a:pPr>
            <a:r>
              <a:rPr lang="en-US" dirty="0" smtClean="0"/>
              <a:t>	* have no rules, procedures or policies for manager to follow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 Personal v. Organizational Decisions – follow proper protocol to make sure the two areas do not collide!</a:t>
            </a:r>
          </a:p>
          <a:p>
            <a:r>
              <a:rPr lang="en-US" dirty="0" smtClean="0"/>
              <a:t>4.  Business Decisions </a:t>
            </a:r>
          </a:p>
          <a:p>
            <a:pPr>
              <a:buNone/>
            </a:pPr>
            <a:r>
              <a:rPr lang="en-US" dirty="0" smtClean="0"/>
              <a:t>		* leaders are expected to act in a totally rational 	   manner</a:t>
            </a:r>
          </a:p>
          <a:p>
            <a:pPr>
              <a:buNone/>
            </a:pPr>
            <a:r>
              <a:rPr lang="en-US" dirty="0" smtClean="0"/>
              <a:t>		* moral responsibility of management – making 	   decisions that affect the work lives of others</a:t>
            </a:r>
          </a:p>
          <a:p>
            <a:pPr>
              <a:buNone/>
            </a:pPr>
            <a:r>
              <a:rPr lang="en-US" dirty="0" smtClean="0"/>
              <a:t>		* emotions and intuition enter into the making of 	   business decisions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* need for rational behavior – follow a well-	  	   	established logical process</a:t>
            </a:r>
          </a:p>
          <a:p>
            <a:pPr>
              <a:buNone/>
            </a:pPr>
            <a:r>
              <a:rPr lang="en-US" dirty="0" smtClean="0"/>
              <a:t>		* most decisions combine objectivity and 			subjectivity</a:t>
            </a:r>
          </a:p>
          <a:p>
            <a:pPr>
              <a:buNone/>
            </a:pPr>
            <a:r>
              <a:rPr lang="en-US" dirty="0" smtClean="0"/>
              <a:t>		* use of decision-making aids</a:t>
            </a:r>
          </a:p>
          <a:p>
            <a:pPr>
              <a:buNone/>
            </a:pPr>
            <a:r>
              <a:rPr lang="en-US" dirty="0" smtClean="0"/>
              <a:t>			- computers</a:t>
            </a:r>
          </a:p>
          <a:p>
            <a:pPr>
              <a:buNone/>
            </a:pPr>
            <a:r>
              <a:rPr lang="en-US" dirty="0" smtClean="0"/>
              <a:t>			- statistics</a:t>
            </a:r>
          </a:p>
          <a:p>
            <a:pPr>
              <a:buNone/>
            </a:pPr>
            <a:r>
              <a:rPr lang="en-US" dirty="0" smtClean="0"/>
              <a:t>			- decision trees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Definition: means using evidence and reason to evaluate claims, dilemmas, or choice options</a:t>
            </a:r>
          </a:p>
          <a:p>
            <a:pPr>
              <a:buNone/>
            </a:pPr>
            <a:r>
              <a:rPr lang="en-US" dirty="0" smtClean="0"/>
              <a:t>	*  rational decision making requires critical thinking</a:t>
            </a:r>
          </a:p>
          <a:p>
            <a:pPr>
              <a:buNone/>
            </a:pPr>
            <a:r>
              <a:rPr lang="en-US" dirty="0" smtClean="0"/>
              <a:t>	*  unique, unanticipated, not encountered before – requires a more detailed process to define, analyze and solve “</a:t>
            </a:r>
            <a:r>
              <a:rPr lang="en-US" dirty="0" err="1" smtClean="0"/>
              <a:t>nonprogrammed</a:t>
            </a:r>
            <a:r>
              <a:rPr lang="en-US" dirty="0" smtClean="0"/>
              <a:t>” decisions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1.	</a:t>
            </a:r>
            <a:r>
              <a:rPr lang="en-US" b="1" dirty="0" smtClean="0"/>
              <a:t>Scientific Method</a:t>
            </a:r>
            <a:r>
              <a:rPr lang="en-US" dirty="0" smtClean="0"/>
              <a:t> – steps of critical thinking; 	method of research follows scientific rules that 	knowledge can be obtained in an unbiased 	manner</a:t>
            </a:r>
            <a:endParaRPr lang="en-US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 Logical Reasoning Using the Scientific Process</a:t>
            </a:r>
          </a:p>
          <a:p>
            <a:pPr>
              <a:buNone/>
            </a:pPr>
            <a:r>
              <a:rPr lang="en-US" dirty="0" smtClean="0"/>
              <a:t>	     a. Identifying/defining problem – most important 	 step!</a:t>
            </a:r>
          </a:p>
          <a:p>
            <a:pPr>
              <a:buNone/>
            </a:pPr>
            <a:r>
              <a:rPr lang="en-US" dirty="0" smtClean="0"/>
              <a:t>		* reasons for failure to identify real causes: 1) 		   haste; 2)work pressure; 3)discomfort with 	   	   ambiguous, vague and ill-defined situations</a:t>
            </a:r>
          </a:p>
          <a:p>
            <a:pPr>
              <a:buNone/>
            </a:pPr>
            <a:r>
              <a:rPr lang="en-US" dirty="0" smtClean="0"/>
              <a:t>		* results of failure to identify real cause</a:t>
            </a:r>
          </a:p>
          <a:p>
            <a:pPr>
              <a:buNone/>
            </a:pPr>
            <a:r>
              <a:rPr lang="en-US" dirty="0" smtClean="0"/>
              <a:t>	    b. Gathering information about the problem – 	 	investigate fully the circumstances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B.  Critical Thinking (cont’d)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 Developing alternative solutions</a:t>
            </a:r>
          </a:p>
          <a:p>
            <a:pPr>
              <a:buNone/>
            </a:pPr>
            <a:r>
              <a:rPr lang="en-US" dirty="0" smtClean="0"/>
              <a:t>		* need for clear objectives – clear statement of the 	objective must be developed</a:t>
            </a:r>
          </a:p>
          <a:p>
            <a:pPr>
              <a:buNone/>
            </a:pPr>
            <a:r>
              <a:rPr lang="en-US" dirty="0" smtClean="0"/>
              <a:t>		* need for creative solutions </a:t>
            </a:r>
          </a:p>
          <a:p>
            <a:pPr lvl="1">
              <a:buNone/>
            </a:pPr>
            <a:r>
              <a:rPr lang="en-US" dirty="0" smtClean="0"/>
              <a:t>		   – brainstorming = technique designed to help 			individuals become freer in exercising their 		creativity 	  </a:t>
            </a:r>
          </a:p>
          <a:p>
            <a:pPr>
              <a:buNone/>
            </a:pPr>
            <a:r>
              <a:rPr lang="en-US" sz="2400" dirty="0" smtClean="0"/>
              <a:t>		    - </a:t>
            </a:r>
            <a:r>
              <a:rPr lang="en-US" sz="2400" dirty="0" err="1" smtClean="0"/>
              <a:t>brainwriting</a:t>
            </a:r>
            <a:r>
              <a:rPr lang="en-US" sz="2400" dirty="0" smtClean="0"/>
              <a:t> = individuals write down their 		ideas independently; group reviews and 		critiques each idea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	* need for alternative scenarios – an analytical 	  method with the advantage being the ability of the manager to examine multiple possibilities rather than selecting one path to follow</a:t>
            </a:r>
          </a:p>
          <a:p>
            <a:r>
              <a:rPr lang="en-US" dirty="0" smtClean="0"/>
              <a:t>d. Evaluating alternatives – test of logic requires that   alternatives be evaluated according to same set of standards</a:t>
            </a:r>
          </a:p>
          <a:p>
            <a:pPr lvl="1">
              <a:buNone/>
            </a:pPr>
            <a:r>
              <a:rPr lang="en-US" dirty="0" smtClean="0"/>
              <a:t>		* decision criteria – stated in quantitative or qualitative 	   terms</a:t>
            </a:r>
          </a:p>
          <a:p>
            <a:pPr lvl="1">
              <a:buNone/>
            </a:pPr>
            <a:r>
              <a:rPr lang="en-US" dirty="0" smtClean="0"/>
              <a:t>	1.	 statistical analysis – the term </a:t>
            </a:r>
            <a:r>
              <a:rPr lang="en-US" b="1" dirty="0" smtClean="0"/>
              <a:t>“statistics” </a:t>
            </a:r>
            <a:r>
              <a:rPr lang="en-US" dirty="0" smtClean="0"/>
              <a:t>is used generally to mean DATA (characteristics) for a sample (subset) of a population;  </a:t>
            </a:r>
            <a:r>
              <a:rPr lang="en-US" b="1" dirty="0" smtClean="0"/>
              <a:t>statistical analysis  </a:t>
            </a:r>
            <a:r>
              <a:rPr lang="en-US" dirty="0" smtClean="0"/>
              <a:t>is a set of methods or techniques for collecting, organizing and interpreting the data (graphs/tables)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The way data </a:t>
            </a:r>
            <a:r>
              <a:rPr lang="en-US" dirty="0" err="1" smtClean="0"/>
              <a:t>data</a:t>
            </a:r>
            <a:r>
              <a:rPr lang="en-US" dirty="0" smtClean="0"/>
              <a:t> are displayed can aid the reader to derive meanings from the data:</a:t>
            </a:r>
          </a:p>
          <a:p>
            <a:pPr>
              <a:buNone/>
            </a:pPr>
            <a:r>
              <a:rPr lang="en-US" dirty="0" smtClean="0"/>
              <a:t>		* Graphs – data organized and presented in terms 	of: 1) most common plot, or 2) total volume per 	time period</a:t>
            </a:r>
          </a:p>
          <a:p>
            <a:pPr>
              <a:buNone/>
            </a:pPr>
            <a:r>
              <a:rPr lang="en-US" dirty="0" smtClean="0"/>
              <a:t>		* Tables – data organized into arrays by 	chronology, size, location or some other 	characteristic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Decisions are made in an atmosphere in which there is uncertainty, risk, time pressure, imperfect information and a lack of knowledge as to responses.</a:t>
            </a:r>
          </a:p>
          <a:p>
            <a:r>
              <a:rPr lang="en-US" dirty="0" smtClean="0"/>
              <a:t>Decision making is a part of ALL the management functions:  </a:t>
            </a:r>
            <a:r>
              <a:rPr lang="en-US" b="1" dirty="0" smtClean="0"/>
              <a:t>planning, organizing, leading, and controlling</a:t>
            </a:r>
            <a:r>
              <a:rPr lang="en-US" dirty="0" smtClean="0"/>
              <a:t>;</a:t>
            </a:r>
          </a:p>
          <a:p>
            <a:r>
              <a:rPr lang="en-US" dirty="0" smtClean="0"/>
              <a:t>Focus on this chapter: decisions made in the name of the organization by managers.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	* Inferential statistics – provide techniques for     calculating the odds, or probabilities that certain events will happen</a:t>
            </a:r>
          </a:p>
          <a:p>
            <a:pPr>
              <a:buNone/>
            </a:pPr>
            <a:r>
              <a:rPr lang="en-US" dirty="0" smtClean="0"/>
              <a:t>	* Payoff tables or matrices – show results of a comparison of different alternatives; arranges information so that comparisons of outcomes can be examined simultaneously</a:t>
            </a:r>
          </a:p>
          <a:p>
            <a:pPr>
              <a:buNone/>
            </a:pPr>
            <a:r>
              <a:rPr lang="en-US" dirty="0" smtClean="0"/>
              <a:t>	* Computers have made the preparation of payoff tables and matrices a much simpler process (Fig. 1-3)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2.	Operations research – includes a wide range of mathematical formulas and techniques for analyzing a complex decision problem</a:t>
            </a:r>
          </a:p>
          <a:p>
            <a:pPr>
              <a:buNone/>
            </a:pPr>
            <a:r>
              <a:rPr lang="en-US" dirty="0" smtClean="0"/>
              <a:t>		* linear programming – used to find the best 	answer to situations where many known elements 	may be put together in different combinations 	that yield different profits</a:t>
            </a:r>
          </a:p>
          <a:p>
            <a:pPr>
              <a:buNone/>
            </a:pPr>
            <a:r>
              <a:rPr lang="en-US" dirty="0" smtClean="0"/>
              <a:t>	3.	Qualitative factors – are those which cannot be measured directly in quantitative terms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a. certainty – all possible alternatives must be known, direct and predictable methods and all possible outcomes must be known</a:t>
            </a:r>
          </a:p>
          <a:p>
            <a:pPr>
              <a:buNone/>
            </a:pPr>
            <a:r>
              <a:rPr lang="en-US" dirty="0" smtClean="0"/>
              <a:t>		* Question in the realm of certainty = “What is the least expensive way to ship a package from point A to point B?”</a:t>
            </a:r>
          </a:p>
          <a:p>
            <a:pPr>
              <a:buNone/>
            </a:pPr>
            <a:r>
              <a:rPr lang="en-US" dirty="0" smtClean="0"/>
              <a:t>		* uncertainty – we have little or no information about possible alternatives or outcomes</a:t>
            </a:r>
          </a:p>
          <a:p>
            <a:pPr>
              <a:buNone/>
            </a:pPr>
            <a:r>
              <a:rPr lang="en-US" dirty="0" smtClean="0"/>
              <a:t>		* limited certainty – decision maker has some knowledge about some alternatives but has little information about outcomes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b. Risk – where alternatives, the possible outcomes, and the probabilities of those outcomes occurring are known, the problem can be converted to one of “gambling” or risk</a:t>
            </a:r>
          </a:p>
          <a:p>
            <a:pPr>
              <a:buNone/>
            </a:pPr>
            <a:r>
              <a:rPr lang="en-US" dirty="0" smtClean="0"/>
              <a:t>	4.	Analytical tools for decision making</a:t>
            </a:r>
          </a:p>
          <a:p>
            <a:pPr>
              <a:buNone/>
            </a:pPr>
            <a:r>
              <a:rPr lang="en-US" dirty="0" smtClean="0"/>
              <a:t>		* Decision trees – powerful method of graphing complex decision problems, especially in which one is considering a sequence of decisions to be made across a period of time</a:t>
            </a:r>
          </a:p>
          <a:p>
            <a:pPr>
              <a:buNone/>
            </a:pPr>
            <a:r>
              <a:rPr lang="en-US" dirty="0" smtClean="0"/>
              <a:t>		* VROOM MODEL – most common decision-making tree developed by Vroom and </a:t>
            </a:r>
            <a:r>
              <a:rPr lang="en-US" dirty="0" err="1" smtClean="0"/>
              <a:t>Yelton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	* Decision making using groups – T group, Delphi technique, nominal group technique, quality circles, brainstorming (all covered in Ch. 8)</a:t>
            </a:r>
          </a:p>
          <a:p>
            <a:pPr>
              <a:buNone/>
            </a:pPr>
            <a:r>
              <a:rPr lang="en-US" dirty="0" smtClean="0"/>
              <a:t>		* Computerized decision making – decision support system (DSS) is an interactive computer-based system that aids decision makers in solving problems</a:t>
            </a:r>
          </a:p>
          <a:p>
            <a:pPr>
              <a:buNone/>
            </a:pPr>
            <a:r>
              <a:rPr lang="en-US" dirty="0" smtClean="0"/>
              <a:t>	e.  Choosing an alternative – final step</a:t>
            </a:r>
          </a:p>
          <a:p>
            <a:pPr>
              <a:buNone/>
            </a:pPr>
            <a:r>
              <a:rPr lang="en-US" dirty="0" smtClean="0"/>
              <a:t>		* use judgment as it is needed in addition to quantitative data</a:t>
            </a:r>
          </a:p>
          <a:p>
            <a:pPr>
              <a:buNone/>
            </a:pPr>
            <a:r>
              <a:rPr lang="en-US" dirty="0" smtClean="0"/>
              <a:t>		* consider possible negative </a:t>
            </a:r>
            <a:r>
              <a:rPr lang="en-US" dirty="0" err="1" smtClean="0"/>
              <a:t>consquences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* personal values – bias, attitude toward risk, ambition, fear of public opinion –come into play in the act of choosing the alternative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* use of groups or committees for implementation 	– compromise, trading votes, filibustering are all 	involved in the process of making important 	decisions</a:t>
            </a:r>
          </a:p>
          <a:p>
            <a:pPr>
              <a:buNone/>
            </a:pPr>
            <a:r>
              <a:rPr lang="en-US" dirty="0" smtClean="0"/>
              <a:t>		* implementing the decision (decision has been made)</a:t>
            </a:r>
          </a:p>
          <a:p>
            <a:pPr>
              <a:buNone/>
            </a:pPr>
            <a:r>
              <a:rPr lang="en-US" dirty="0" smtClean="0"/>
              <a:t>		* monitoring the decision</a:t>
            </a:r>
          </a:p>
          <a:p>
            <a:pPr>
              <a:buNone/>
            </a:pPr>
            <a:r>
              <a:rPr lang="en-US" dirty="0" smtClean="0"/>
              <a:t>			- feedback:  either positive (decision was 		appropriate) or negative (poor decision)</a:t>
            </a:r>
          </a:p>
          <a:p>
            <a:pPr>
              <a:buNone/>
            </a:pPr>
            <a:r>
              <a:rPr lang="en-US" dirty="0" smtClean="0"/>
              <a:t>		* internal and external environments (evaluate outcomes)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B.  Critical Thinking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3.	Logical Thinking Patterns</a:t>
            </a:r>
          </a:p>
          <a:p>
            <a:pPr>
              <a:buNone/>
            </a:pPr>
            <a:r>
              <a:rPr lang="en-US" dirty="0" smtClean="0"/>
              <a:t>		a. Inductive reasoning – defines the problem then moves to identify factors or variables inherent to the problem;</a:t>
            </a:r>
          </a:p>
          <a:p>
            <a:pPr>
              <a:buNone/>
            </a:pPr>
            <a:r>
              <a:rPr lang="en-US" dirty="0" smtClean="0"/>
              <a:t>		b. Deductive reasoning – thought processes move from a general premise toward specific conclusions</a:t>
            </a:r>
          </a:p>
          <a:p>
            <a:pPr>
              <a:buNone/>
            </a:pPr>
            <a:r>
              <a:rPr lang="en-US" dirty="0" smtClean="0"/>
              <a:t>		c. Comparison – key is to use the same procedures for comparing all objects or attributes being investigated</a:t>
            </a:r>
          </a:p>
          <a:p>
            <a:pPr>
              <a:buNone/>
            </a:pPr>
            <a:r>
              <a:rPr lang="en-US" dirty="0" smtClean="0"/>
              <a:t>		d. Causation – most difficult thought process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C. Creative Thinking in Organizational Decision Making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CREATIVITY – generation of new ideas;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INNOVATION – is the translation of a new idea into a new product, service, method of production or even a new organization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Creativity and innovation need to be encouraged and fostered by individuals and organizations.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C. Creative Thinking in 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Individual creativity – manager has the awesome task of identifying people within the organization who are creative and fostering that creativity</a:t>
            </a:r>
          </a:p>
          <a:p>
            <a:pPr marL="514350" indent="-514350">
              <a:buNone/>
            </a:pPr>
            <a:r>
              <a:rPr lang="en-US" dirty="0" smtClean="0"/>
              <a:t>	*	Highly creative people tend to be:</a:t>
            </a:r>
          </a:p>
          <a:p>
            <a:pPr marL="514350" indent="-514350">
              <a:buNone/>
            </a:pPr>
            <a:r>
              <a:rPr lang="en-US" dirty="0" smtClean="0"/>
              <a:t>		-  more original in thought and ideas;</a:t>
            </a:r>
          </a:p>
          <a:p>
            <a:pPr marL="514350" indent="-514350">
              <a:buNone/>
            </a:pPr>
            <a:r>
              <a:rPr lang="en-US" dirty="0" smtClean="0"/>
              <a:t>		- willing to shift from one approach to another;</a:t>
            </a:r>
          </a:p>
          <a:p>
            <a:pPr marL="514350" indent="-514350">
              <a:buNone/>
            </a:pPr>
            <a:r>
              <a:rPr lang="en-US" dirty="0" smtClean="0"/>
              <a:t>		- more flexible and less rigid with time, resources;</a:t>
            </a:r>
          </a:p>
          <a:p>
            <a:pPr marL="514350" indent="-514350">
              <a:buNone/>
            </a:pPr>
            <a:r>
              <a:rPr lang="en-US" dirty="0" smtClean="0"/>
              <a:t>		- more independent in their pursuit of solutions</a:t>
            </a:r>
          </a:p>
          <a:p>
            <a:pPr marL="514350" indent="-514350">
              <a:buNone/>
            </a:pPr>
            <a:r>
              <a:rPr lang="en-US" dirty="0" smtClean="0"/>
              <a:t>		- more apt to disobey orders that make no sense</a:t>
            </a:r>
          </a:p>
          <a:p>
            <a:pPr marL="514350" indent="-514350">
              <a:buNone/>
            </a:pPr>
            <a:r>
              <a:rPr lang="en-US" dirty="0" smtClean="0"/>
              <a:t>		- more difficult to manage (question authority)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C. Creative Thinking in 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 startAt="2"/>
            </a:pPr>
            <a:r>
              <a:rPr lang="en-US" dirty="0" smtClean="0"/>
              <a:t>Creative process in Organizations</a:t>
            </a:r>
          </a:p>
          <a:p>
            <a:pPr marL="514350" indent="-514350">
              <a:buNone/>
            </a:pPr>
            <a:r>
              <a:rPr lang="en-US" dirty="0" smtClean="0"/>
              <a:t>	a. Idea generation – variety of sources: outside 	consultants, employees, new employees, etc.</a:t>
            </a:r>
          </a:p>
          <a:p>
            <a:pPr marL="514350" indent="-514350">
              <a:buNone/>
            </a:pPr>
            <a:r>
              <a:rPr lang="en-US" dirty="0" smtClean="0"/>
              <a:t>	b. Idea development or problem solving –supported 	or inhibited</a:t>
            </a:r>
          </a:p>
          <a:p>
            <a:pPr marL="514350" indent="-514350">
              <a:buNone/>
            </a:pPr>
            <a:r>
              <a:rPr lang="en-US" dirty="0" smtClean="0"/>
              <a:t>	c. Implementation of creative ideas – high degree of 	integration is required among units of an 	organization</a:t>
            </a:r>
          </a:p>
          <a:p>
            <a:pPr marL="514350" indent="-514350">
              <a:buNone/>
            </a:pPr>
            <a:r>
              <a:rPr lang="en-US" dirty="0" smtClean="0"/>
              <a:t>	d. Monitoring of innovation – enables the organization to examine the results to see if further research is needed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A.	Organizational Decision Making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Manager’s primary function = decision making—the process of identifying and solving problems creatively; making appropriate and rational decisions!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1.	Theories of Managerial Decision Making</a:t>
            </a:r>
          </a:p>
          <a:p>
            <a:pPr lvl="2"/>
            <a:r>
              <a:rPr lang="en-US" dirty="0" smtClean="0"/>
              <a:t>A.  Classical theory</a:t>
            </a:r>
          </a:p>
          <a:p>
            <a:pPr lvl="2"/>
            <a:r>
              <a:rPr lang="en-US" dirty="0" smtClean="0"/>
              <a:t>B.  Behavioral (administrative) theory	  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MOCK EXAM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MOCK EXAM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MOCK EXAM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MOCK EXAM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dirty="0" smtClean="0"/>
              <a:t>A.  Classical theory:</a:t>
            </a:r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	</a:t>
            </a:r>
            <a:r>
              <a:rPr lang="en-US" b="1" dirty="0" smtClean="0"/>
              <a:t>*</a:t>
            </a:r>
            <a:r>
              <a:rPr lang="en-US" dirty="0" smtClean="0"/>
              <a:t> represents an</a:t>
            </a:r>
            <a:r>
              <a:rPr lang="en-US" i="1" dirty="0" smtClean="0"/>
              <a:t> </a:t>
            </a:r>
            <a:r>
              <a:rPr lang="en-US" b="1" i="1" dirty="0" smtClean="0"/>
              <a:t>ideal</a:t>
            </a:r>
            <a:r>
              <a:rPr lang="en-US" i="1" dirty="0" smtClean="0"/>
              <a:t> </a:t>
            </a:r>
            <a:r>
              <a:rPr lang="en-US" dirty="0" smtClean="0"/>
              <a:t>model, with </a:t>
            </a:r>
            <a:r>
              <a:rPr lang="en-US" b="1" i="1" dirty="0" smtClean="0"/>
              <a:t>maximizing</a:t>
            </a:r>
            <a:r>
              <a:rPr lang="en-US" dirty="0" smtClean="0"/>
              <a:t> outcomes as a 	primary goal;</a:t>
            </a:r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	</a:t>
            </a:r>
            <a:r>
              <a:rPr lang="en-US" b="1" dirty="0" smtClean="0"/>
              <a:t>* </a:t>
            </a:r>
            <a:r>
              <a:rPr lang="en-US" dirty="0" smtClean="0"/>
              <a:t>maximizing = process of making decisions that is aimed at 	realizing the best possible outcome on one dimension – 	seeking the best answer!  Used with non-programmed 	decisions</a:t>
            </a:r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	* considered the </a:t>
            </a:r>
            <a:r>
              <a:rPr lang="en-US" b="1" i="1" dirty="0" smtClean="0"/>
              <a:t>normative</a:t>
            </a:r>
            <a:r>
              <a:rPr lang="en-US" dirty="0" smtClean="0"/>
              <a:t> model – defines how a decision 	maker should make decisions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dirty="0" smtClean="0"/>
              <a:t>B.  Administrative theory:</a:t>
            </a:r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	</a:t>
            </a:r>
            <a:r>
              <a:rPr lang="en-US" b="1" dirty="0" smtClean="0"/>
              <a:t>*</a:t>
            </a:r>
            <a:r>
              <a:rPr lang="en-US" dirty="0" smtClean="0"/>
              <a:t> describes how managers actually make decisions with 	uncertain outcomes where </a:t>
            </a:r>
            <a:r>
              <a:rPr lang="en-US" b="1" i="1" dirty="0" err="1" smtClean="0"/>
              <a:t>satisficing</a:t>
            </a:r>
            <a:r>
              <a:rPr lang="en-US" dirty="0" smtClean="0"/>
              <a:t> is necessary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err="1" smtClean="0"/>
              <a:t>Satisficing</a:t>
            </a:r>
            <a:r>
              <a:rPr lang="en-US" dirty="0" smtClean="0"/>
              <a:t>: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* manager adopts the solution that minimally meets the objectives, often found in the first acceptable option that arises;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* alternatives are not studied much;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* commonly used and appropriate with programmed and recurring decisions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</a:t>
            </a:r>
            <a:r>
              <a:rPr lang="en-US" b="1" dirty="0" smtClean="0"/>
              <a:t>Example</a:t>
            </a:r>
            <a:r>
              <a:rPr lang="en-US" dirty="0" smtClean="0"/>
              <a:t>:  </a:t>
            </a:r>
            <a:r>
              <a:rPr lang="en-US" i="1" dirty="0" smtClean="0"/>
              <a:t>Purchasing software without reviewing whether the same needs exist this year as last year.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Optimizing: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dirty="0" smtClean="0"/>
              <a:t>	* involves the selection of the BEST alternative from a range of options that have been evaluated within existing time/price constraints;</a:t>
            </a:r>
          </a:p>
          <a:p>
            <a:pPr>
              <a:buNone/>
            </a:pPr>
            <a:r>
              <a:rPr lang="en-US" dirty="0" smtClean="0"/>
              <a:t>	* involves the use of the classical decision-making model more than the other two types.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 </a:t>
            </a:r>
            <a:r>
              <a:rPr lang="en-US" i="1" dirty="0" smtClean="0"/>
              <a:t>Selecting a particular brand of computers to buy for use within the entire office from a range of six major options and within the time allotted.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Characteristics of “Classical Theory”</a:t>
            </a:r>
          </a:p>
          <a:p>
            <a:pPr>
              <a:buNone/>
            </a:pPr>
            <a:r>
              <a:rPr lang="en-US" dirty="0" smtClean="0"/>
              <a:t>		Managers are expected to:</a:t>
            </a:r>
          </a:p>
          <a:p>
            <a:pPr>
              <a:buNone/>
            </a:pPr>
            <a:r>
              <a:rPr lang="en-US" dirty="0" smtClean="0"/>
              <a:t>		* gather information</a:t>
            </a:r>
          </a:p>
          <a:p>
            <a:pPr>
              <a:buNone/>
            </a:pPr>
            <a:r>
              <a:rPr lang="en-US" dirty="0" smtClean="0"/>
              <a:t>		* examine it objectively</a:t>
            </a:r>
          </a:p>
          <a:p>
            <a:pPr>
              <a:buNone/>
            </a:pPr>
            <a:r>
              <a:rPr lang="en-US" dirty="0" smtClean="0"/>
              <a:t>		* consider all alternative solutions</a:t>
            </a:r>
          </a:p>
          <a:p>
            <a:pPr>
              <a:buNone/>
            </a:pPr>
            <a:r>
              <a:rPr lang="en-US" dirty="0" smtClean="0"/>
              <a:t>		* make an appropriate choice of alternatives 		leading to the best possible outcome</a:t>
            </a:r>
          </a:p>
          <a:p>
            <a:pPr>
              <a:buNone/>
            </a:pPr>
            <a:r>
              <a:rPr lang="en-US" dirty="0" smtClean="0"/>
              <a:t>		* managers who are “left-brain” thinkers tend to 	arrive at logical and analytical decisions and are 	stronger advocates of the classical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Identification of the problem </a:t>
            </a:r>
            <a:r>
              <a:rPr lang="en-US" dirty="0" smtClean="0"/>
              <a:t>– clearly stated/defined</a:t>
            </a:r>
          </a:p>
          <a:p>
            <a:r>
              <a:rPr lang="en-US" dirty="0" smtClean="0"/>
              <a:t>Presence of certainty – amount of risk is evident and easily determined</a:t>
            </a:r>
          </a:p>
          <a:p>
            <a:r>
              <a:rPr lang="en-US" u="sng" dirty="0" smtClean="0"/>
              <a:t>Information about alternatives </a:t>
            </a:r>
            <a:r>
              <a:rPr lang="en-US" dirty="0" smtClean="0"/>
              <a:t>– full set of information about each alternative available and expected outcomes are determined</a:t>
            </a:r>
          </a:p>
          <a:p>
            <a:r>
              <a:rPr lang="en-US" u="sng" dirty="0" smtClean="0"/>
              <a:t>Maximization of outcomes </a:t>
            </a:r>
            <a:r>
              <a:rPr lang="en-US" dirty="0" smtClean="0"/>
              <a:t>– direct application of classical theory results in rational choice of alternatives in relation to the maximization of outcomes</a:t>
            </a:r>
          </a:p>
          <a:p>
            <a:r>
              <a:rPr lang="en-US" b="1" dirty="0" smtClean="0"/>
              <a:t>Goal</a:t>
            </a:r>
            <a:r>
              <a:rPr lang="en-US" dirty="0" smtClean="0"/>
              <a:t> – attempt to make the ideal decision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A.	Organizational Decision Making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“Behavioral (administrative) Theory” – based on work of Herbert A. Simon; how managers actually make decisions in business situations</a:t>
            </a:r>
          </a:p>
          <a:p>
            <a:pPr>
              <a:buNone/>
            </a:pPr>
            <a:r>
              <a:rPr lang="en-US" dirty="0" smtClean="0"/>
              <a:t>		Model incorporates two basic concepts: (1) bounded rationality and (2) </a:t>
            </a:r>
            <a:r>
              <a:rPr lang="en-US" dirty="0" err="1" smtClean="0"/>
              <a:t>satisficing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*  managers who are “right-brain” thinkers tend to rely more on intuitive and creative pursuits and more apt to follow a behavioral model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390</TotalTime>
  <Words>921</Words>
  <Application>Microsoft Office PowerPoint</Application>
  <PresentationFormat>On-screen Show (4:3)</PresentationFormat>
  <Paragraphs>245</Paragraphs>
  <Slides>33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Flow</vt:lpstr>
      <vt:lpstr> advanced organizational management  Chapter 1 </vt:lpstr>
      <vt:lpstr>Overview</vt:lpstr>
      <vt:lpstr>A. Organizational Decision Making 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A. Organizational Decision Making (cont’d)</vt:lpstr>
      <vt:lpstr>B.  Critical Thinking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B.  Critical Thinking (cont’d)</vt:lpstr>
      <vt:lpstr>C. Creative Thinking in Organizational Decision Making</vt:lpstr>
      <vt:lpstr>C. Creative Thinking in Organizational Decision Making (cont’d)</vt:lpstr>
      <vt:lpstr>C. Creative Thinking in Organizational Decision Making (cont’d)</vt:lpstr>
      <vt:lpstr>MOCK EXAM QUESTIONS</vt:lpstr>
      <vt:lpstr>MOCK EXAM QUESTIONS (cont’d)</vt:lpstr>
      <vt:lpstr>MOCK EXAM QUESTIONS (cont’d)</vt:lpstr>
      <vt:lpstr>MOCK EXAM QUESTIONS (cont’d)</vt:lpstr>
    </vt:vector>
  </TitlesOfParts>
  <Company>TAMU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Office Administration  Chapter 6 </dc:title>
  <dc:creator>Mary-Hogan</dc:creator>
  <cp:lastModifiedBy>lb</cp:lastModifiedBy>
  <cp:revision>50</cp:revision>
  <dcterms:created xsi:type="dcterms:W3CDTF">2008-08-06T21:30:08Z</dcterms:created>
  <dcterms:modified xsi:type="dcterms:W3CDTF">2009-08-13T13:12:16Z</dcterms:modified>
</cp:coreProperties>
</file>